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70" r:id="rId5"/>
    <p:sldId id="271" r:id="rId6"/>
    <p:sldId id="272" r:id="rId7"/>
    <p:sldId id="258" r:id="rId8"/>
    <p:sldId id="273" r:id="rId9"/>
    <p:sldId id="260" r:id="rId10"/>
    <p:sldId id="261" r:id="rId11"/>
    <p:sldId id="262" r:id="rId12"/>
    <p:sldId id="265" r:id="rId13"/>
    <p:sldId id="263" r:id="rId14"/>
    <p:sldId id="267" r:id="rId15"/>
    <p:sldId id="264" r:id="rId16"/>
    <p:sldId id="268" r:id="rId17"/>
    <p:sldId id="266" r:id="rId18"/>
    <p:sldId id="269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50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9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30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97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90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59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7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08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1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9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CF78F-AE51-A640-ADBF-72A9CD1443B8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1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CF78F-AE51-A640-ADBF-72A9CD1443B8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CDEF6-722D-DE4A-8D43-98CBADE8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6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8772" y="3625422"/>
            <a:ext cx="629912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Nanking Massacre</a:t>
            </a:r>
          </a:p>
          <a:p>
            <a:endParaRPr lang="en-US" dirty="0"/>
          </a:p>
          <a:p>
            <a:r>
              <a:rPr lang="en-US" dirty="0" smtClean="0"/>
              <a:t>December 13, 1937   Japanese army enters the walled city</a:t>
            </a:r>
          </a:p>
          <a:p>
            <a:endParaRPr lang="en-US" dirty="0"/>
          </a:p>
          <a:p>
            <a:r>
              <a:rPr lang="en-US" dirty="0" smtClean="0"/>
              <a:t>Estimates of 200,000-300,000 soldiers and civilians killed</a:t>
            </a:r>
          </a:p>
          <a:p>
            <a:r>
              <a:rPr lang="en-US" dirty="0" smtClean="0"/>
              <a:t>20,000 women raped during a 6-week period beginning on December 13</a:t>
            </a:r>
            <a:r>
              <a:rPr lang="en-US" baseline="30000" dirty="0" smtClean="0"/>
              <a:t>th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619" y="132677"/>
            <a:ext cx="4656993" cy="34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0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5943" y="1128836"/>
            <a:ext cx="125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Ted </a:t>
            </a:r>
            <a:r>
              <a:rPr lang="en-US" dirty="0" err="1" smtClean="0"/>
              <a:t>Leonsis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349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676" y="872282"/>
            <a:ext cx="58198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Leonsis</a:t>
            </a:r>
            <a:r>
              <a:rPr lang="en-US" dirty="0" smtClean="0"/>
              <a:t> engaged filmmakers Bill </a:t>
            </a:r>
            <a:r>
              <a:rPr lang="en-US" dirty="0" err="1" smtClean="0"/>
              <a:t>Guttentag</a:t>
            </a:r>
            <a:r>
              <a:rPr lang="en-US" dirty="0" smtClean="0"/>
              <a:t> and Dan </a:t>
            </a:r>
            <a:r>
              <a:rPr lang="en-US" dirty="0" err="1" smtClean="0"/>
              <a:t>Sturman</a:t>
            </a:r>
            <a:endParaRPr lang="en-US" dirty="0" smtClean="0"/>
          </a:p>
          <a:p>
            <a:endParaRPr lang="en-US" dirty="0"/>
          </a:p>
          <a:p>
            <a:pPr marL="342900" indent="-342900">
              <a:buAutoNum type="arabicPlain" startAt="2007"/>
            </a:pPr>
            <a:r>
              <a:rPr lang="en-US" dirty="0" smtClean="0"/>
              <a:t> Nanking</a:t>
            </a:r>
          </a:p>
          <a:p>
            <a:pPr marL="342900" indent="-342900">
              <a:buAutoNum type="arabicPlain" startAt="2007"/>
            </a:pPr>
            <a:endParaRPr lang="en-US" dirty="0"/>
          </a:p>
          <a:p>
            <a:r>
              <a:rPr lang="en-US" dirty="0" smtClean="0"/>
              <a:t>ALSO RECOMMENDED but not assigned:</a:t>
            </a:r>
          </a:p>
          <a:p>
            <a:r>
              <a:rPr lang="en-US" dirty="0" smtClean="0"/>
              <a:t>City of Life and Death  2009  for other perspectives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079" y="2629675"/>
            <a:ext cx="3168808" cy="366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49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0872" y="756833"/>
            <a:ext cx="1274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Internatl</a:t>
            </a:r>
            <a:endParaRPr lang="en-US" dirty="0" smtClean="0"/>
          </a:p>
          <a:p>
            <a:r>
              <a:rPr lang="en-US" dirty="0" smtClean="0"/>
              <a:t>Safety Zone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0"/>
            <a:ext cx="4278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03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2580" y="692695"/>
            <a:ext cx="22577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</a:t>
            </a:r>
            <a:r>
              <a:rPr lang="en-US" dirty="0" err="1" smtClean="0"/>
              <a:t>Rabe</a:t>
            </a:r>
            <a:r>
              <a:rPr lang="en-US" dirty="0" smtClean="0"/>
              <a:t>  1882-1950</a:t>
            </a:r>
          </a:p>
          <a:p>
            <a:endParaRPr lang="en-US" dirty="0"/>
          </a:p>
          <a:p>
            <a:r>
              <a:rPr lang="en-US" dirty="0" smtClean="0"/>
              <a:t>1882-1950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254000"/>
            <a:ext cx="53721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02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8434" y="602901"/>
            <a:ext cx="1795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Jürgen </a:t>
            </a:r>
            <a:r>
              <a:rPr lang="en-US" dirty="0" err="1" smtClean="0"/>
              <a:t>Prochnow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34" y="1690377"/>
            <a:ext cx="3048000" cy="372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531" y="1803230"/>
            <a:ext cx="3989875" cy="3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6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5409" y="384830"/>
            <a:ext cx="69069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Minnie </a:t>
            </a:r>
            <a:r>
              <a:rPr lang="en-US" dirty="0" err="1" smtClean="0"/>
              <a:t>Vautrin</a:t>
            </a:r>
            <a:r>
              <a:rPr lang="en-US" dirty="0" smtClean="0"/>
              <a:t> 1886-1941  </a:t>
            </a:r>
          </a:p>
          <a:p>
            <a:r>
              <a:rPr lang="en-US" dirty="0" smtClean="0"/>
              <a:t>Dean of Studies at </a:t>
            </a:r>
            <a:r>
              <a:rPr lang="en-US" dirty="0" err="1"/>
              <a:t>G</a:t>
            </a:r>
            <a:r>
              <a:rPr lang="en-US" dirty="0" err="1" smtClean="0"/>
              <a:t>inling</a:t>
            </a:r>
            <a:r>
              <a:rPr lang="en-US" dirty="0" smtClean="0"/>
              <a:t> Women’s Arts and Science College in Nanking</a:t>
            </a:r>
          </a:p>
          <a:p>
            <a:endParaRPr lang="en-US" dirty="0"/>
          </a:p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981" y="1372562"/>
            <a:ext cx="3284271" cy="439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70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922" y="782489"/>
            <a:ext cx="194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Mariel Hemingway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995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826" y="359175"/>
            <a:ext cx="5945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Robert O. Wilson  1904-1967   “The Only Surgeon in Nanking”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715" y="846627"/>
            <a:ext cx="3707633" cy="506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0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676" y="795316"/>
            <a:ext cx="1815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Woody Harrelson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562100"/>
            <a:ext cx="58420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15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118" y="820972"/>
            <a:ext cx="61621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Bertolt</a:t>
            </a:r>
            <a:r>
              <a:rPr lang="en-US" dirty="0" smtClean="0"/>
              <a:t> Brecht 1989-1956</a:t>
            </a:r>
          </a:p>
          <a:p>
            <a:endParaRPr lang="en-US" dirty="0"/>
          </a:p>
          <a:p>
            <a:r>
              <a:rPr lang="en-US" dirty="0" smtClean="0"/>
              <a:t>Remember Brecht and Mother Courage from Fall Quarter?</a:t>
            </a:r>
          </a:p>
          <a:p>
            <a:r>
              <a:rPr lang="en-US" dirty="0" smtClean="0"/>
              <a:t>Theater of Alienation     Alienation Effect</a:t>
            </a:r>
          </a:p>
          <a:p>
            <a:r>
              <a:rPr lang="en-US" dirty="0"/>
              <a:t>v</a:t>
            </a:r>
            <a:r>
              <a:rPr lang="en-US" dirty="0" smtClean="0"/>
              <a:t>s. Aristotelian Theater that involves identification and catharsis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834" y="2355484"/>
            <a:ext cx="3207295" cy="407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52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71500"/>
            <a:ext cx="68453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90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9164" y="6670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512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51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1612900"/>
            <a:ext cx="6159500" cy="363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2189" y="910765"/>
            <a:ext cx="2038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City wall of Nanking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6139" y="744006"/>
            <a:ext cx="4417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Founded 495 B.C.E     Capital of China in 1937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15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4093" y="500280"/>
            <a:ext cx="8136212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Why? Historians have suggested various reasons:</a:t>
            </a:r>
          </a:p>
          <a:p>
            <a:endParaRPr lang="en-US" dirty="0"/>
          </a:p>
          <a:p>
            <a:r>
              <a:rPr lang="en-US" dirty="0" smtClean="0"/>
              <a:t>--The Japanese had expected Shanghai to fall much more quickly and easily </a:t>
            </a:r>
          </a:p>
          <a:p>
            <a:r>
              <a:rPr lang="en-US" dirty="0" smtClean="0"/>
              <a:t>And they were angry at the Chinese as they reached Nanking. Nanking also</a:t>
            </a:r>
          </a:p>
          <a:p>
            <a:r>
              <a:rPr lang="en-US" dirty="0"/>
              <a:t>r</a:t>
            </a:r>
            <a:r>
              <a:rPr lang="en-US" dirty="0" smtClean="0"/>
              <a:t>efused to surrender at first.</a:t>
            </a:r>
          </a:p>
          <a:p>
            <a:endParaRPr lang="en-US" dirty="0"/>
          </a:p>
          <a:p>
            <a:r>
              <a:rPr lang="en-US" dirty="0" smtClean="0"/>
              <a:t>--Education, military training, and samurai tradition had taught the men disdain</a:t>
            </a:r>
          </a:p>
          <a:p>
            <a:r>
              <a:rPr lang="en-US" dirty="0"/>
              <a:t>f</a:t>
            </a:r>
            <a:r>
              <a:rPr lang="en-US" dirty="0" smtClean="0"/>
              <a:t>or those who surrender rather than fight to the death. Most Japanese soldiers in the</a:t>
            </a:r>
          </a:p>
          <a:p>
            <a:r>
              <a:rPr lang="en-US" dirty="0"/>
              <a:t>w</a:t>
            </a:r>
            <a:r>
              <a:rPr lang="en-US" dirty="0" smtClean="0"/>
              <a:t>ar had chosen death over surrender.</a:t>
            </a:r>
          </a:p>
          <a:p>
            <a:endParaRPr lang="en-US" dirty="0"/>
          </a:p>
          <a:p>
            <a:r>
              <a:rPr lang="en-US" dirty="0" smtClean="0"/>
              <a:t>--There were too many Chinese soldiers remaining. Once they had conquered the</a:t>
            </a:r>
          </a:p>
          <a:p>
            <a:r>
              <a:rPr lang="en-US" dirty="0"/>
              <a:t>c</a:t>
            </a:r>
            <a:r>
              <a:rPr lang="en-US" dirty="0" smtClean="0"/>
              <a:t>ity, the Japanese had to immobilize them or court retaliation. There was not enough</a:t>
            </a:r>
          </a:p>
          <a:p>
            <a:r>
              <a:rPr lang="en-US" dirty="0"/>
              <a:t>f</a:t>
            </a:r>
            <a:r>
              <a:rPr lang="en-US" dirty="0" smtClean="0"/>
              <a:t>ood available to maintain the Chinese soldiers as Prisoners of War.</a:t>
            </a:r>
          </a:p>
          <a:p>
            <a:endParaRPr lang="en-US" dirty="0"/>
          </a:p>
          <a:p>
            <a:r>
              <a:rPr lang="en-US" dirty="0" smtClean="0"/>
              <a:t>--One of the commanders, Prince </a:t>
            </a:r>
            <a:r>
              <a:rPr lang="en-US" dirty="0" err="1" smtClean="0"/>
              <a:t>Asaka</a:t>
            </a:r>
            <a:r>
              <a:rPr lang="en-US" dirty="0" smtClean="0"/>
              <a:t>, had allegedly given the order :</a:t>
            </a:r>
          </a:p>
          <a:p>
            <a:r>
              <a:rPr lang="en-US" dirty="0" smtClean="0"/>
              <a:t>Kill all captives.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11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6139" y="936421"/>
            <a:ext cx="6222323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BATTALION BATTLE REPORTER, AT 2:00 RECEIVED ORDER FROM </a:t>
            </a:r>
          </a:p>
          <a:p>
            <a:endParaRPr lang="en-US" dirty="0"/>
          </a:p>
          <a:p>
            <a:r>
              <a:rPr lang="en-US" dirty="0" smtClean="0"/>
              <a:t>THE REGIMENT COMMANDER: TO COMPLY WITH ORDERS FROM </a:t>
            </a:r>
          </a:p>
          <a:p>
            <a:endParaRPr lang="en-US" dirty="0"/>
          </a:p>
          <a:p>
            <a:r>
              <a:rPr lang="en-US" dirty="0" smtClean="0"/>
              <a:t>BRIGADE COMMANDING HEADQUARTERS, ALL PRISONERS OF </a:t>
            </a:r>
          </a:p>
          <a:p>
            <a:endParaRPr lang="en-US" dirty="0"/>
          </a:p>
          <a:p>
            <a:r>
              <a:rPr lang="en-US" dirty="0" smtClean="0"/>
              <a:t>WAR ARE TO BE EXECUTED.</a:t>
            </a:r>
          </a:p>
          <a:p>
            <a:endParaRPr lang="en-US" dirty="0"/>
          </a:p>
          <a:p>
            <a:r>
              <a:rPr lang="en-US" dirty="0" smtClean="0"/>
              <a:t>METHOD OF EXECUTION:</a:t>
            </a:r>
          </a:p>
          <a:p>
            <a:endParaRPr lang="en-US" dirty="0"/>
          </a:p>
          <a:p>
            <a:r>
              <a:rPr lang="en-US" dirty="0" smtClean="0"/>
              <a:t>DIVIDE THE PRISONERS INTO GROUPS OF A DOZEN. SHOOT TO </a:t>
            </a:r>
          </a:p>
          <a:p>
            <a:endParaRPr lang="en-US" dirty="0"/>
          </a:p>
          <a:p>
            <a:r>
              <a:rPr lang="en-US" dirty="0" smtClean="0"/>
              <a:t>KILL SEPARATELY.</a:t>
            </a:r>
          </a:p>
          <a:p>
            <a:r>
              <a:rPr lang="en-US" dirty="0" smtClean="0"/>
              <a:t>Iris Chang. </a:t>
            </a:r>
            <a:r>
              <a:rPr lang="en-US" i="1" dirty="0" smtClean="0"/>
              <a:t>The Rape of Nanking: The Forgotten Holocaust of World War II.</a:t>
            </a:r>
            <a:r>
              <a:rPr lang="en-US" dirty="0" smtClean="0"/>
              <a:t> p. 41.</a:t>
            </a:r>
          </a:p>
          <a:p>
            <a:endParaRPr lang="en-US" dirty="0"/>
          </a:p>
          <a:p>
            <a:r>
              <a:rPr lang="en-US" dirty="0" smtClean="0"/>
              <a:t>Prisoners were executed in much larger groups and large numbers of civilians were also killed.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159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2580" y="820972"/>
            <a:ext cx="5865708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to explain this?</a:t>
            </a:r>
          </a:p>
          <a:p>
            <a:endParaRPr lang="en-US" dirty="0"/>
          </a:p>
          <a:p>
            <a:r>
              <a:rPr lang="en-US" dirty="0" smtClean="0"/>
              <a:t>“Inhuman”  ?</a:t>
            </a:r>
          </a:p>
          <a:p>
            <a:endParaRPr lang="en-US" dirty="0"/>
          </a:p>
          <a:p>
            <a:r>
              <a:rPr lang="en-US" dirty="0" smtClean="0"/>
              <a:t>Human behavior in need of correction?</a:t>
            </a:r>
          </a:p>
          <a:p>
            <a:endParaRPr lang="en-US" dirty="0"/>
          </a:p>
          <a:p>
            <a:r>
              <a:rPr lang="en-US" dirty="0" smtClean="0"/>
              <a:t>OR do we repress and forget?</a:t>
            </a:r>
          </a:p>
          <a:p>
            <a:r>
              <a:rPr lang="en-US" dirty="0" smtClean="0"/>
              <a:t>------------------------------------------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Rarely discussed in Peoples Republic of China until the 1980s</a:t>
            </a:r>
          </a:p>
          <a:p>
            <a:endParaRPr lang="en-US" dirty="0"/>
          </a:p>
          <a:p>
            <a:r>
              <a:rPr lang="en-US" dirty="0" smtClean="0"/>
              <a:t>Victimization as an affront to the national spirit *and*</a:t>
            </a:r>
          </a:p>
          <a:p>
            <a:r>
              <a:rPr lang="en-US" dirty="0"/>
              <a:t>n</a:t>
            </a:r>
            <a:r>
              <a:rPr lang="en-US" dirty="0" smtClean="0"/>
              <a:t>eed to maintain friendly economic relations with Japan </a:t>
            </a:r>
          </a:p>
          <a:p>
            <a:endParaRPr lang="en-US" dirty="0"/>
          </a:p>
          <a:p>
            <a:r>
              <a:rPr lang="en-US" dirty="0" smtClean="0"/>
              <a:t>In Japan, Nanking was left out of the history books and even</a:t>
            </a:r>
          </a:p>
          <a:p>
            <a:r>
              <a:rPr lang="en-US" dirty="0"/>
              <a:t>d</a:t>
            </a:r>
            <a:r>
              <a:rPr lang="en-US" dirty="0" smtClean="0"/>
              <a:t>enied by many—though many protested against denial.</a:t>
            </a:r>
          </a:p>
          <a:p>
            <a:endParaRPr lang="en-US" dirty="0"/>
          </a:p>
          <a:p>
            <a:r>
              <a:rPr lang="en-US" dirty="0" smtClean="0"/>
              <a:t>Germany processed war guilt differently.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007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92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270000"/>
            <a:ext cx="81280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76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11210" y="987732"/>
            <a:ext cx="60716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Iris Chang 1968-2004</a:t>
            </a:r>
          </a:p>
          <a:p>
            <a:r>
              <a:rPr lang="en-US" dirty="0" smtClean="0"/>
              <a:t>The Rape of Nanking: The Forgotten Holocaust of WW II (1997)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687" y="1911062"/>
            <a:ext cx="3399733" cy="436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71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459</Words>
  <Application>Microsoft Office PowerPoint</Application>
  <PresentationFormat>On-screen Show (4:3)</PresentationFormat>
  <Paragraphs>89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 Irvine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Hart</dc:creator>
  <cp:lastModifiedBy>Janice</cp:lastModifiedBy>
  <cp:revision>19</cp:revision>
  <dcterms:created xsi:type="dcterms:W3CDTF">2014-04-11T14:48:11Z</dcterms:created>
  <dcterms:modified xsi:type="dcterms:W3CDTF">2014-04-24T15:22:53Z</dcterms:modified>
</cp:coreProperties>
</file>